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4"/>
  </p:notesMasterIdLst>
  <p:handoutMasterIdLst>
    <p:handoutMasterId r:id="rId15"/>
  </p:handoutMasterIdLst>
  <p:sldIdLst>
    <p:sldId id="783" r:id="rId2"/>
    <p:sldId id="258" r:id="rId3"/>
    <p:sldId id="767" r:id="rId4"/>
    <p:sldId id="734" r:id="rId5"/>
    <p:sldId id="301" r:id="rId6"/>
    <p:sldId id="777" r:id="rId7"/>
    <p:sldId id="778" r:id="rId8"/>
    <p:sldId id="779" r:id="rId9"/>
    <p:sldId id="780" r:id="rId10"/>
    <p:sldId id="781" r:id="rId11"/>
    <p:sldId id="782" r:id="rId12"/>
    <p:sldId id="7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783"/>
            <p14:sldId id="258"/>
            <p14:sldId id="767"/>
            <p14:sldId id="734"/>
            <p14:sldId id="301"/>
            <p14:sldId id="777"/>
            <p14:sldId id="778"/>
            <p14:sldId id="779"/>
            <p14:sldId id="780"/>
            <p14:sldId id="781"/>
            <p14:sldId id="782"/>
            <p14:sldId id="7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'01'!$G$15:$G$20</c:f>
              <c:strCache>
                <c:ptCount val="6"/>
                <c:pt idx="0">
                  <c:v>AEROREPUBLICA</c:v>
                </c:pt>
                <c:pt idx="1">
                  <c:v>AIRES</c:v>
                </c:pt>
                <c:pt idx="2">
                  <c:v>AVIANCA</c:v>
                </c:pt>
                <c:pt idx="3">
                  <c:v>EASYFLY</c:v>
                </c:pt>
                <c:pt idx="4">
                  <c:v>REGIONAL EXPRESS</c:v>
                </c:pt>
                <c:pt idx="5">
                  <c:v>SATENA</c:v>
                </c:pt>
              </c:strCache>
            </c:strRef>
          </c:cat>
          <c:val>
            <c:numRef>
              <c:f>'01'!$H$15:$H$20</c:f>
              <c:numCache>
                <c:formatCode>0.00%</c:formatCode>
                <c:ptCount val="6"/>
                <c:pt idx="0">
                  <c:v>0.94764397905759157</c:v>
                </c:pt>
                <c:pt idx="1">
                  <c:v>0.89429137403205472</c:v>
                </c:pt>
                <c:pt idx="2">
                  <c:v>0.84062394515520178</c:v>
                </c:pt>
                <c:pt idx="3">
                  <c:v>0.88397790055248615</c:v>
                </c:pt>
                <c:pt idx="4">
                  <c:v>0.91322314049586772</c:v>
                </c:pt>
                <c:pt idx="5">
                  <c:v>0.96344206974128233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7-4003-B896-76B6C02E16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2515583"/>
        <c:axId val="1872516831"/>
        <c:axId val="0"/>
      </c:bar3DChart>
      <c:catAx>
        <c:axId val="1872515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2516831"/>
        <c:crosses val="autoZero"/>
        <c:auto val="1"/>
        <c:lblAlgn val="ctr"/>
        <c:lblOffset val="100"/>
        <c:noMultiLvlLbl val="0"/>
      </c:catAx>
      <c:valAx>
        <c:axId val="1872516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251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'01'!$G$15:$G$20</c:f>
              <c:strCache>
                <c:ptCount val="6"/>
                <c:pt idx="0">
                  <c:v>AEROREPUBLICA</c:v>
                </c:pt>
                <c:pt idx="1">
                  <c:v>AIRES</c:v>
                </c:pt>
                <c:pt idx="2">
                  <c:v>AVIANCA</c:v>
                </c:pt>
                <c:pt idx="3">
                  <c:v>EASYFLY</c:v>
                </c:pt>
                <c:pt idx="4">
                  <c:v>REGIONAL EXPRESS</c:v>
                </c:pt>
                <c:pt idx="5">
                  <c:v>SATENA</c:v>
                </c:pt>
              </c:strCache>
            </c:strRef>
          </c:cat>
          <c:val>
            <c:numRef>
              <c:f>'01'!$H$15:$H$20</c:f>
              <c:numCache>
                <c:formatCode>0.00%</c:formatCode>
                <c:ptCount val="6"/>
                <c:pt idx="0">
                  <c:v>0.69216061185468447</c:v>
                </c:pt>
                <c:pt idx="1">
                  <c:v>0.80032232070910558</c:v>
                </c:pt>
                <c:pt idx="2">
                  <c:v>0.74709302325581395</c:v>
                </c:pt>
                <c:pt idx="3">
                  <c:v>0.58945429426663598</c:v>
                </c:pt>
                <c:pt idx="4">
                  <c:v>0.79496402877697847</c:v>
                </c:pt>
                <c:pt idx="5">
                  <c:v>0.64739229024943312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3-4F57-A906-BA76890A80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2515583"/>
        <c:axId val="1872516831"/>
        <c:axId val="0"/>
      </c:bar3DChart>
      <c:catAx>
        <c:axId val="1872515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2516831"/>
        <c:crosses val="autoZero"/>
        <c:auto val="1"/>
        <c:lblAlgn val="ctr"/>
        <c:lblOffset val="100"/>
        <c:noMultiLvlLbl val="0"/>
      </c:catAx>
      <c:valAx>
        <c:axId val="1872516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251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'02'!$E$15:$E$31</c:f>
              <c:strCache>
                <c:ptCount val="17"/>
                <c:pt idx="0">
                  <c:v>AEROLINEAS ARGENTINAS</c:v>
                </c:pt>
                <c:pt idx="1">
                  <c:v>AEROMEXICO</c:v>
                </c:pt>
                <c:pt idx="2">
                  <c:v>AIR FRANCE</c:v>
                </c:pt>
                <c:pt idx="3">
                  <c:v>AMERICAN AIRLINES</c:v>
                </c:pt>
                <c:pt idx="4">
                  <c:v>AVIANCA (AEROGAL, AVIATECA, LACSA, TACA)</c:v>
                </c:pt>
                <c:pt idx="5">
                  <c:v>AVIOR AIRLINES</c:v>
                </c:pt>
                <c:pt idx="6">
                  <c:v>COPA AIRLINES</c:v>
                </c:pt>
                <c:pt idx="7">
                  <c:v>DELTA AIRLINES</c:v>
                </c:pt>
                <c:pt idx="8">
                  <c:v>EMIRATES</c:v>
                </c:pt>
                <c:pt idx="9">
                  <c:v>IBERIA</c:v>
                </c:pt>
                <c:pt idx="10">
                  <c:v>JETBLUE</c:v>
                </c:pt>
                <c:pt idx="11">
                  <c:v>KLM</c:v>
                </c:pt>
                <c:pt idx="12">
                  <c:v>LASER AIRLINES</c:v>
                </c:pt>
                <c:pt idx="13">
                  <c:v>LATAM (TAM, LAN, LAN ECUADOR, LAN PERÚ)</c:v>
                </c:pt>
                <c:pt idx="14">
                  <c:v>LUFTHANSA</c:v>
                </c:pt>
                <c:pt idx="15">
                  <c:v>UNITED AIRLINES</c:v>
                </c:pt>
                <c:pt idx="16">
                  <c:v>VOLARIS MEXICO</c:v>
                </c:pt>
              </c:strCache>
            </c:strRef>
          </c:cat>
          <c:val>
            <c:numRef>
              <c:f>'02'!$F$15:$F$31</c:f>
              <c:numCache>
                <c:formatCode>0.00%</c:formatCode>
                <c:ptCount val="17"/>
                <c:pt idx="0">
                  <c:v>0.8928571428571429</c:v>
                </c:pt>
                <c:pt idx="1">
                  <c:v>0.86298717017671267</c:v>
                </c:pt>
                <c:pt idx="2">
                  <c:v>0.8946608946608946</c:v>
                </c:pt>
                <c:pt idx="3">
                  <c:v>0.86126228845299724</c:v>
                </c:pt>
                <c:pt idx="4">
                  <c:v>0.96135188442880759</c:v>
                </c:pt>
                <c:pt idx="5">
                  <c:v>0.53333333333333333</c:v>
                </c:pt>
                <c:pt idx="6">
                  <c:v>0.94646879782642335</c:v>
                </c:pt>
                <c:pt idx="7">
                  <c:v>0.73844205193160228</c:v>
                </c:pt>
                <c:pt idx="8">
                  <c:v>0.9989258861439313</c:v>
                </c:pt>
                <c:pt idx="9">
                  <c:v>0.84634231711585584</c:v>
                </c:pt>
                <c:pt idx="10">
                  <c:v>0.89610035451322601</c:v>
                </c:pt>
                <c:pt idx="11">
                  <c:v>0.85234429671098677</c:v>
                </c:pt>
                <c:pt idx="12">
                  <c:v>0.88115942028985506</c:v>
                </c:pt>
                <c:pt idx="13">
                  <c:v>0.91666666666666663</c:v>
                </c:pt>
                <c:pt idx="14">
                  <c:v>0.99383477188655989</c:v>
                </c:pt>
                <c:pt idx="15">
                  <c:v>0.80126083530338843</c:v>
                </c:pt>
                <c:pt idx="16">
                  <c:v>0.96459227467811148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1-4BC5-B387-21E709B219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60052175"/>
        <c:axId val="1860050927"/>
        <c:axId val="0"/>
      </c:bar3DChart>
      <c:catAx>
        <c:axId val="1860052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0050927"/>
        <c:crosses val="autoZero"/>
        <c:auto val="1"/>
        <c:lblAlgn val="ctr"/>
        <c:lblOffset val="100"/>
        <c:noMultiLvlLbl val="0"/>
      </c:catAx>
      <c:valAx>
        <c:axId val="18600509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0052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'02'!$E$15:$E$31</c:f>
              <c:strCache>
                <c:ptCount val="17"/>
                <c:pt idx="0">
                  <c:v>AEROLINEAS ARGENTINAS</c:v>
                </c:pt>
                <c:pt idx="1">
                  <c:v>AEROMEXICO</c:v>
                </c:pt>
                <c:pt idx="2">
                  <c:v>AIR FRANCE</c:v>
                </c:pt>
                <c:pt idx="3">
                  <c:v>AMERICAN AIRLINES</c:v>
                </c:pt>
                <c:pt idx="4">
                  <c:v>AVIANCA (AEROGAL, AVIATECA, LACSA, TACA)</c:v>
                </c:pt>
                <c:pt idx="5">
                  <c:v>AVIOR AIRLINES</c:v>
                </c:pt>
                <c:pt idx="6">
                  <c:v>COPA AIRLINES</c:v>
                </c:pt>
                <c:pt idx="7">
                  <c:v>DELTA AIRLINES</c:v>
                </c:pt>
                <c:pt idx="8">
                  <c:v>EMIRATES</c:v>
                </c:pt>
                <c:pt idx="9">
                  <c:v>IBERIA</c:v>
                </c:pt>
                <c:pt idx="10">
                  <c:v>JETBLUE</c:v>
                </c:pt>
                <c:pt idx="11">
                  <c:v>KLM</c:v>
                </c:pt>
                <c:pt idx="12">
                  <c:v>LASER AIRLINES</c:v>
                </c:pt>
                <c:pt idx="13">
                  <c:v>LATAM (TAM, LAN, LAN ECUADOR, LAN PERÚ)</c:v>
                </c:pt>
                <c:pt idx="14">
                  <c:v>LUFTHANSA</c:v>
                </c:pt>
                <c:pt idx="15">
                  <c:v>UNITED AIRLINES</c:v>
                </c:pt>
                <c:pt idx="16">
                  <c:v>VOLARIS MEXICO</c:v>
                </c:pt>
              </c:strCache>
            </c:strRef>
          </c:cat>
          <c:val>
            <c:numRef>
              <c:f>'02'!$F$15:$F$31</c:f>
              <c:numCache>
                <c:formatCode>0.00%</c:formatCode>
                <c:ptCount val="17"/>
                <c:pt idx="0">
                  <c:v>0.80645161290322576</c:v>
                </c:pt>
                <c:pt idx="1">
                  <c:v>0.74193548387096775</c:v>
                </c:pt>
                <c:pt idx="2">
                  <c:v>0.64516129032258063</c:v>
                </c:pt>
                <c:pt idx="3">
                  <c:v>0.80798004987531169</c:v>
                </c:pt>
                <c:pt idx="4">
                  <c:v>0.89436619718309862</c:v>
                </c:pt>
                <c:pt idx="5">
                  <c:v>0.375</c:v>
                </c:pt>
                <c:pt idx="6">
                  <c:v>0.83984375</c:v>
                </c:pt>
                <c:pt idx="7">
                  <c:v>0.72641509433962259</c:v>
                </c:pt>
                <c:pt idx="8">
                  <c:v>0.967741935483871</c:v>
                </c:pt>
                <c:pt idx="9">
                  <c:v>0.83870967741935487</c:v>
                </c:pt>
                <c:pt idx="10">
                  <c:v>0.85483870967741937</c:v>
                </c:pt>
                <c:pt idx="11">
                  <c:v>0.72413793103448276</c:v>
                </c:pt>
                <c:pt idx="12">
                  <c:v>0.84210526315789469</c:v>
                </c:pt>
                <c:pt idx="13">
                  <c:v>0.85185185185185186</c:v>
                </c:pt>
                <c:pt idx="14">
                  <c:v>0.83870967741935487</c:v>
                </c:pt>
                <c:pt idx="15">
                  <c:v>0.66129032258064513</c:v>
                </c:pt>
                <c:pt idx="16">
                  <c:v>0.93548387096774188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7-4DFD-84BD-D6FC83AA73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60052175"/>
        <c:axId val="1860050927"/>
        <c:axId val="0"/>
      </c:bar3DChart>
      <c:catAx>
        <c:axId val="1860052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0050927"/>
        <c:crosses val="autoZero"/>
        <c:auto val="1"/>
        <c:lblAlgn val="ctr"/>
        <c:lblOffset val="100"/>
        <c:noMultiLvlLbl val="0"/>
      </c:catAx>
      <c:valAx>
        <c:axId val="18600509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0052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3/09/2024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03/09/2024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D87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629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47" r:id="rId3"/>
    <p:sldLayoutId id="2147483864" r:id="rId4"/>
    <p:sldLayoutId id="2147483891" r:id="rId5"/>
    <p:sldLayoutId id="2147483663" r:id="rId6"/>
    <p:sldLayoutId id="2147483664" r:id="rId7"/>
    <p:sldLayoutId id="2147483666" r:id="rId8"/>
    <p:sldLayoutId id="2147483684" r:id="rId9"/>
    <p:sldLayoutId id="2147483709" r:id="rId10"/>
    <p:sldLayoutId id="2147483748" r:id="rId11"/>
    <p:sldLayoutId id="2147483758" r:id="rId12"/>
    <p:sldLayoutId id="2147483759" r:id="rId13"/>
    <p:sldLayoutId id="2147483772" r:id="rId14"/>
    <p:sldLayoutId id="2147483793" r:id="rId15"/>
    <p:sldLayoutId id="2147483892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364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45FCD9E-4F63-AA20-9A40-9ACA38B80A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822955"/>
              </p:ext>
            </p:extLst>
          </p:nvPr>
        </p:nvGraphicFramePr>
        <p:xfrm>
          <a:off x="5505299" y="1313896"/>
          <a:ext cx="6009039" cy="460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18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45FCD9E-4F63-AA20-9A40-9ACA38B80A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291026"/>
              </p:ext>
            </p:extLst>
          </p:nvPr>
        </p:nvGraphicFramePr>
        <p:xfrm>
          <a:off x="5509459" y="1305018"/>
          <a:ext cx="6049267" cy="461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442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97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a caricatura de un puente&#10;&#10;Descripción generada automáticamente con confianza baja">
            <a:extLst>
              <a:ext uri="{FF2B5EF4-FFF2-40B4-BE49-F238E27FC236}">
                <a16:creationId xmlns:a16="http://schemas.microsoft.com/office/drawing/2014/main" id="{2A80D52E-8D13-2B0A-83B6-60B40AACB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81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88CF08-C319-5D65-B9DC-814E4065A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7F12B51-1930-4567-E137-01EEA790718A}"/>
              </a:ext>
            </a:extLst>
          </p:cNvPr>
          <p:cNvSpPr/>
          <p:nvPr/>
        </p:nvSpPr>
        <p:spPr>
          <a:xfrm>
            <a:off x="0" y="844062"/>
            <a:ext cx="12192000" cy="5233181"/>
          </a:xfrm>
          <a:prstGeom prst="rect">
            <a:avLst/>
          </a:prstGeom>
          <a:solidFill>
            <a:srgbClr val="073974">
              <a:alpha val="9502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5F061EFE-6D0E-754A-6652-C2BFB2697149}"/>
              </a:ext>
            </a:extLst>
          </p:cNvPr>
          <p:cNvSpPr txBox="1">
            <a:spLocks/>
          </p:cNvSpPr>
          <p:nvPr/>
        </p:nvSpPr>
        <p:spPr>
          <a:xfrm>
            <a:off x="1885886" y="2957429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es-CO" sz="4800" b="1" dirty="0">
                <a:solidFill>
                  <a:schemeClr val="bg1"/>
                </a:solidFill>
              </a:rPr>
              <a:t>Indicadores</a:t>
            </a:r>
          </a:p>
          <a:p>
            <a:pPr algn="l"/>
            <a:r>
              <a:rPr lang="es-CO" sz="4800" b="1" dirty="0">
                <a:solidFill>
                  <a:schemeClr val="bg1"/>
                </a:solidFill>
              </a:rPr>
              <a:t>Cumplimiento Aerocomercial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DF5004-1791-24CF-543E-5FFB4EAA3B33}"/>
              </a:ext>
            </a:extLst>
          </p:cNvPr>
          <p:cNvSpPr txBox="1"/>
          <p:nvPr/>
        </p:nvSpPr>
        <p:spPr>
          <a:xfrm>
            <a:off x="2042712" y="3969719"/>
            <a:ext cx="381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Julio 2024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Oficina de Analítica. 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Aeronáutica Civil de Colombia.</a:t>
            </a:r>
          </a:p>
        </p:txBody>
      </p:sp>
    </p:spTree>
    <p:extLst>
      <p:ext uri="{BB962C8B-B14F-4D97-AF65-F5344CB8AC3E}">
        <p14:creationId xmlns:p14="http://schemas.microsoft.com/office/powerpoint/2010/main" val="268604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71.19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90.72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61543" y="2369974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Julio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DB5861-1E61-B85E-984C-D754341AE0DD}"/>
              </a:ext>
            </a:extLst>
          </p:cNvPr>
          <p:cNvSpPr txBox="1"/>
          <p:nvPr/>
        </p:nvSpPr>
        <p:spPr>
          <a:xfrm>
            <a:off x="5499717" y="6379953"/>
            <a:ext cx="60945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La aerolínea JetSmart Colombia al momento de la publicación de este boletín no presento estadísticas de cumplimiento del mes de </a:t>
            </a:r>
            <a:r>
              <a:rPr lang="es-MX" sz="700" b="1" dirty="0">
                <a:solidFill>
                  <a:srgbClr val="000000"/>
                </a:solidFill>
                <a:latin typeface="Calibri" panose="020F0502020204030204" pitchFamily="34" charset="0"/>
              </a:rPr>
              <a:t>julio</a:t>
            </a:r>
            <a:r>
              <a:rPr lang="es-MX" sz="7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2024.</a:t>
            </a:r>
            <a:endParaRPr lang="es-CO" sz="7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1341FF4-5882-610A-03B6-730A2642DF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660390"/>
              </p:ext>
            </p:extLst>
          </p:nvPr>
        </p:nvGraphicFramePr>
        <p:xfrm>
          <a:off x="5520695" y="1331650"/>
          <a:ext cx="5930003" cy="461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2452CBA-822E-CB38-240F-31B71D3C9DF9}"/>
              </a:ext>
            </a:extLst>
          </p:cNvPr>
          <p:cNvSpPr txBox="1"/>
          <p:nvPr/>
        </p:nvSpPr>
        <p:spPr>
          <a:xfrm>
            <a:off x="5499717" y="6379953"/>
            <a:ext cx="60945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La aerolínea JetSmart Colombia al momento de la publicación de este boletín no presento estadísticas de cumplimiento del mes de </a:t>
            </a:r>
            <a:r>
              <a:rPr lang="es-MX" sz="700" b="1" dirty="0">
                <a:solidFill>
                  <a:srgbClr val="000000"/>
                </a:solidFill>
                <a:latin typeface="Calibri" panose="020F0502020204030204" pitchFamily="34" charset="0"/>
              </a:rPr>
              <a:t>julio</a:t>
            </a:r>
            <a:r>
              <a:rPr lang="es-MX" sz="7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2024.</a:t>
            </a:r>
            <a:endParaRPr lang="es-CO" sz="7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1341FF4-5882-610A-03B6-730A2642DF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226350"/>
              </p:ext>
            </p:extLst>
          </p:nvPr>
        </p:nvGraphicFramePr>
        <p:xfrm>
          <a:off x="5509459" y="1340528"/>
          <a:ext cx="6084778" cy="459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6996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Internacionales. </a:t>
            </a:r>
          </a:p>
        </p:txBody>
      </p:sp>
    </p:spTree>
    <p:extLst>
      <p:ext uri="{BB962C8B-B14F-4D97-AF65-F5344CB8AC3E}">
        <p14:creationId xmlns:p14="http://schemas.microsoft.com/office/powerpoint/2010/main" val="183905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78.54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87.31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466608" y="2363539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Internacionales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Julio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  <p:pic>
        <p:nvPicPr>
          <p:cNvPr id="7" name="Marcador de posición de imagen 6" descr="Imagen que contiene edificio, exterior, tabla, hecho de madera&#10;&#10;Descripción generada automáticamente">
            <a:extLst>
              <a:ext uri="{FF2B5EF4-FFF2-40B4-BE49-F238E27FC236}">
                <a16:creationId xmlns:a16="http://schemas.microsoft.com/office/drawing/2014/main" id="{C3F5B4D7-3805-7A9B-509D-C618F51F90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10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374708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2024</Filtro>
    <Orden xmlns="8cf1b8fd-72df-4c21-8306-a5f720778edf">200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991BB400-2E52-4E09-9DE7-F2293D93BBBE}"/>
</file>

<file path=customXml/itemProps2.xml><?xml version="1.0" encoding="utf-8"?>
<ds:datastoreItem xmlns:ds="http://schemas.openxmlformats.org/officeDocument/2006/customXml" ds:itemID="{7C8CDB2B-481B-4645-80C3-FECF41A6C8AA}"/>
</file>

<file path=customXml/itemProps3.xml><?xml version="1.0" encoding="utf-8"?>
<ds:datastoreItem xmlns:ds="http://schemas.openxmlformats.org/officeDocument/2006/customXml" ds:itemID="{CD8D88C6-5FF9-4E90-B0B9-71F0443B67E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1561</TotalTime>
  <Words>392</Words>
  <Application>Microsoft Office PowerPoint</Application>
  <PresentationFormat>Panorámica</PresentationFormat>
  <Paragraphs>41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</vt:lpstr>
      <vt:lpstr>Helvetica Neue Medium</vt:lpstr>
      <vt:lpstr>Montserrat Bold</vt:lpstr>
      <vt:lpstr>Open Sans</vt:lpstr>
      <vt:lpstr>Verdana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JULIO 2024</dc:title>
  <dc:creator>William Camilo  Baracaldo Godoy</dc:creator>
  <cp:lastModifiedBy>Juan David Dominguez Arrieta</cp:lastModifiedBy>
  <cp:revision>182</cp:revision>
  <dcterms:created xsi:type="dcterms:W3CDTF">2023-05-08T00:34:42Z</dcterms:created>
  <dcterms:modified xsi:type="dcterms:W3CDTF">2024-09-03T20:14:54Z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